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7" r:id="rId3"/>
    <p:sldId id="266" r:id="rId4"/>
    <p:sldId id="264" r:id="rId5"/>
    <p:sldId id="265" r:id="rId6"/>
    <p:sldId id="260" r:id="rId7"/>
    <p:sldId id="263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4F34-58DC-4FE0-8C3F-48C8412E62D4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DBD5D-B1E7-4472-85C4-5A6AB5D6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9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0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Heather &amp; Michael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7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BD5D-B1E7-4472-85C4-5A6AB5D6E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0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92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44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8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78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28E73B-4BE5-4596-9389-191043D969C8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8CC71A-D411-4685-9A64-C103631E53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3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GATE Informational Meeting</a:t>
            </a:r>
            <a:br>
              <a:rPr lang="en-US" dirty="0" smtClean="0"/>
            </a:br>
            <a:r>
              <a:rPr lang="en-US" dirty="0" smtClean="0"/>
              <a:t>April 12,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609850" cy="146304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Stephanie Hasselbrink</a:t>
            </a:r>
            <a:endParaRPr lang="en-US" sz="1400" dirty="0" smtClean="0"/>
          </a:p>
          <a:p>
            <a:r>
              <a:rPr lang="en-US" sz="1400" dirty="0" smtClean="0"/>
              <a:t>Interim Principal</a:t>
            </a:r>
            <a:endParaRPr lang="en-US" sz="1400" dirty="0" smtClean="0"/>
          </a:p>
          <a:p>
            <a:r>
              <a:rPr lang="en-US" sz="1400" b="1" dirty="0" smtClean="0"/>
              <a:t>Heather </a:t>
            </a:r>
            <a:r>
              <a:rPr lang="en-US" sz="1400" b="1" dirty="0" err="1" smtClean="0"/>
              <a:t>Polen</a:t>
            </a:r>
            <a:endParaRPr lang="en-US" sz="1400" dirty="0" smtClean="0"/>
          </a:p>
          <a:p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Grade </a:t>
            </a:r>
            <a:r>
              <a:rPr lang="en-US" sz="1400" dirty="0" smtClean="0"/>
              <a:t>GATE Seminar </a:t>
            </a:r>
            <a:r>
              <a:rPr lang="en-US" sz="1400" dirty="0" smtClean="0"/>
              <a:t>Teacher</a:t>
            </a:r>
          </a:p>
          <a:p>
            <a:r>
              <a:rPr lang="en-US" sz="1400" b="1" dirty="0" smtClean="0"/>
              <a:t>Michael Naylor </a:t>
            </a:r>
          </a:p>
          <a:p>
            <a:r>
              <a:rPr lang="en-US" sz="1400" dirty="0" smtClean="0"/>
              <a:t>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 GATE Seminar Teacher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561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LJES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Mid-size school – </a:t>
            </a:r>
            <a:r>
              <a:rPr lang="en-US" altLang="en-US" sz="2400" dirty="0" smtClean="0"/>
              <a:t>575 </a:t>
            </a:r>
            <a:r>
              <a:rPr lang="en-US" altLang="en-US" sz="2400" dirty="0"/>
              <a:t>students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Almost all students are resident students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Award Winning School of Excellence</a:t>
            </a:r>
          </a:p>
          <a:p>
            <a:pPr marL="409893" lvl="2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California Distinguished Schools–2008, 2012, 2018</a:t>
            </a:r>
          </a:p>
          <a:p>
            <a:pPr marL="409893" lvl="2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California Gold Ribbon School – 2016</a:t>
            </a:r>
          </a:p>
          <a:p>
            <a:pPr marL="409893" lvl="2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National Blue Ribbon School – 2016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Approximately </a:t>
            </a:r>
            <a:r>
              <a:rPr lang="en-US" altLang="en-US" sz="2400" dirty="0" smtClean="0"/>
              <a:t>four </a:t>
            </a:r>
            <a:r>
              <a:rPr lang="en-US" altLang="en-US" sz="2400" dirty="0"/>
              <a:t>classes per grade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Self-contained GATE </a:t>
            </a:r>
            <a:r>
              <a:rPr lang="en-US" altLang="en-US" sz="2400" dirty="0"/>
              <a:t>Seminar </a:t>
            </a:r>
            <a:r>
              <a:rPr lang="en-US" altLang="en-US" sz="2400" dirty="0" smtClean="0"/>
              <a:t>3</a:t>
            </a:r>
            <a:r>
              <a:rPr lang="en-US" altLang="en-US" sz="2400" baseline="30000" dirty="0" smtClean="0"/>
              <a:t>rd</a:t>
            </a:r>
            <a:r>
              <a:rPr lang="en-US" altLang="en-US" sz="2400" dirty="0" smtClean="0"/>
              <a:t>-5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grade classes for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Cluster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489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Parent Involvement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8096" y="2819400"/>
            <a:ext cx="3566160" cy="3341572"/>
          </a:xfrm>
        </p:spPr>
        <p:txBody>
          <a:bodyPr>
            <a:normAutofit/>
          </a:bodyPr>
          <a:lstStyle/>
          <a:p>
            <a:r>
              <a:rPr lang="en-US" dirty="0" smtClean="0"/>
              <a:t>Monthly Family Events</a:t>
            </a:r>
            <a:endParaRPr lang="en-US" dirty="0" smtClean="0"/>
          </a:p>
          <a:p>
            <a:pPr lvl="2"/>
            <a:r>
              <a:rPr lang="en-US" sz="1600" dirty="0" smtClean="0"/>
              <a:t>Family Back to School </a:t>
            </a:r>
            <a:r>
              <a:rPr lang="en-US" sz="1600" dirty="0" smtClean="0"/>
              <a:t>Picnic</a:t>
            </a:r>
          </a:p>
          <a:p>
            <a:pPr lvl="2"/>
            <a:r>
              <a:rPr lang="en-US" sz="1600" dirty="0" smtClean="0"/>
              <a:t>Family Dance</a:t>
            </a:r>
          </a:p>
          <a:p>
            <a:pPr lvl="2"/>
            <a:r>
              <a:rPr lang="en-US" sz="1600" dirty="0" smtClean="0"/>
              <a:t>Talent Show</a:t>
            </a:r>
          </a:p>
          <a:p>
            <a:pPr lvl="2"/>
            <a:r>
              <a:rPr lang="en-US" sz="1600" dirty="0" smtClean="0"/>
              <a:t>Art Show</a:t>
            </a:r>
          </a:p>
          <a:p>
            <a:pPr lvl="2"/>
            <a:r>
              <a:rPr lang="en-US" sz="1600" dirty="0" smtClean="0"/>
              <a:t>Family </a:t>
            </a:r>
            <a:r>
              <a:rPr lang="en-US" sz="1600" dirty="0" smtClean="0"/>
              <a:t>Movie </a:t>
            </a:r>
            <a:r>
              <a:rPr lang="en-US" sz="1600" dirty="0" smtClean="0"/>
              <a:t>Night</a:t>
            </a:r>
          </a:p>
          <a:p>
            <a:pPr lvl="2"/>
            <a:r>
              <a:rPr lang="en-US" sz="1600" dirty="0" smtClean="0"/>
              <a:t>Family </a:t>
            </a:r>
            <a:r>
              <a:rPr lang="en-US" sz="1600" dirty="0" smtClean="0"/>
              <a:t>Science </a:t>
            </a:r>
            <a:r>
              <a:rPr lang="en-US" sz="1600" dirty="0" smtClean="0"/>
              <a:t>Night</a:t>
            </a:r>
          </a:p>
          <a:p>
            <a:pPr lvl="2"/>
            <a:r>
              <a:rPr lang="en-US" sz="1600" dirty="0" smtClean="0"/>
              <a:t>Amigos </a:t>
            </a:r>
            <a:r>
              <a:rPr lang="en-US" sz="1600" dirty="0" smtClean="0"/>
              <a:t>Fiesta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marL="685800" lvl="2" indent="0"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813810" cy="822960"/>
          </a:xfrm>
        </p:spPr>
        <p:txBody>
          <a:bodyPr/>
          <a:lstStyle/>
          <a:p>
            <a:r>
              <a:rPr lang="en-US" dirty="0"/>
              <a:t>Foundation, Friends of LJES, Inc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91990" y="2819400"/>
            <a:ext cx="3566160" cy="3341572"/>
          </a:xfrm>
        </p:spPr>
        <p:txBody>
          <a:bodyPr/>
          <a:lstStyle/>
          <a:p>
            <a:pPr marL="128016" lvl="1" indent="0">
              <a:buNone/>
            </a:pPr>
            <a:r>
              <a:rPr lang="en-US" sz="2000" dirty="0" smtClean="0"/>
              <a:t>Fundraising </a:t>
            </a:r>
            <a:r>
              <a:rPr lang="en-US" sz="2000" dirty="0"/>
              <a:t>Activities</a:t>
            </a:r>
          </a:p>
          <a:p>
            <a:pPr lvl="3"/>
            <a:r>
              <a:rPr lang="en-US" sz="1600" dirty="0" smtClean="0"/>
              <a:t>Annual Giving Campaign</a:t>
            </a:r>
          </a:p>
          <a:p>
            <a:pPr lvl="3"/>
            <a:r>
              <a:rPr lang="en-US" sz="1600" dirty="0" smtClean="0"/>
              <a:t>Gala</a:t>
            </a:r>
          </a:p>
          <a:p>
            <a:pPr lvl="3"/>
            <a:r>
              <a:rPr lang="en-US" sz="1600" dirty="0" smtClean="0"/>
              <a:t>Art </a:t>
            </a:r>
            <a:r>
              <a:rPr lang="en-US" sz="1600" dirty="0"/>
              <a:t>and Wine </a:t>
            </a:r>
            <a:r>
              <a:rPr lang="en-US" sz="1600" dirty="0" smtClean="0"/>
              <a:t>Festival</a:t>
            </a:r>
          </a:p>
          <a:p>
            <a:pPr lvl="3"/>
            <a:r>
              <a:rPr lang="en-US" sz="1600" dirty="0" smtClean="0"/>
              <a:t>Open </a:t>
            </a:r>
            <a:r>
              <a:rPr lang="en-US" sz="1600" dirty="0" err="1"/>
              <a:t>Aire</a:t>
            </a:r>
            <a:r>
              <a:rPr lang="en-US" sz="1600" dirty="0"/>
              <a:t> Market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6124694"/>
            <a:ext cx="7918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We also welcome parent volunteers in the classroom and on field trips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LJES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GATE Seminar teacher </a:t>
            </a:r>
            <a:r>
              <a:rPr lang="en-US" sz="2400" dirty="0" smtClean="0"/>
              <a:t>is responsible for teaching the ELA and Math CCSS </a:t>
            </a:r>
            <a:r>
              <a:rPr lang="en-US" sz="2400" dirty="0" smtClean="0"/>
              <a:t>and </a:t>
            </a:r>
            <a:r>
              <a:rPr lang="en-US" sz="2400" dirty="0" smtClean="0"/>
              <a:t>uses </a:t>
            </a:r>
            <a:r>
              <a:rPr lang="en-US" sz="2400" dirty="0" smtClean="0"/>
              <a:t>the same grade level curriculum as the GATE Cluster </a:t>
            </a:r>
            <a:r>
              <a:rPr lang="en-US" sz="2400" dirty="0" smtClean="0"/>
              <a:t>classes</a:t>
            </a:r>
            <a:endParaRPr lang="en-US" sz="2400" dirty="0" smtClean="0"/>
          </a:p>
          <a:p>
            <a:pPr marL="461963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Seminars </a:t>
            </a:r>
            <a:r>
              <a:rPr lang="en-US" sz="2000" dirty="0" smtClean="0"/>
              <a:t>in Critical Literacy – Reading Comprehension</a:t>
            </a:r>
          </a:p>
          <a:p>
            <a:pPr marL="461963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Writing Workshop – Lucy </a:t>
            </a:r>
            <a:r>
              <a:rPr lang="en-US" sz="2000" dirty="0" err="1" smtClean="0"/>
              <a:t>Calkins’</a:t>
            </a:r>
            <a:r>
              <a:rPr lang="en-US" sz="2000" dirty="0" smtClean="0"/>
              <a:t> Units</a:t>
            </a:r>
          </a:p>
          <a:p>
            <a:pPr marL="461963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Everyday Mathematics, with additional problem solving work</a:t>
            </a:r>
          </a:p>
          <a:p>
            <a:pPr marL="461963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Next Generation Science and Engineering </a:t>
            </a:r>
            <a:r>
              <a:rPr lang="en-US" sz="2000" dirty="0" smtClean="0"/>
              <a:t>Units</a:t>
            </a:r>
          </a:p>
          <a:p>
            <a:pPr marL="461963" lvl="1" indent="-230188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Social Emotional Learning – Character Strengths, Counselor Lessons/Groups</a:t>
            </a:r>
            <a:endParaRPr lang="en-US" sz="2000" dirty="0" smtClean="0"/>
          </a:p>
          <a:p>
            <a:pPr marL="6858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57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Enrichment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461504" cy="4023360"/>
          </a:xfrm>
        </p:spPr>
        <p:txBody>
          <a:bodyPr>
            <a:normAutofit/>
          </a:bodyPr>
          <a:lstStyle/>
          <a:p>
            <a:pPr marL="282575" indent="-225425">
              <a:buFont typeface="Wingdings" panose="05000000000000000000" pitchFamily="2" charset="2"/>
              <a:buChar char="§"/>
            </a:pPr>
            <a:r>
              <a:rPr lang="en-US" sz="2400" dirty="0" smtClean="0"/>
              <a:t>Spanish - </a:t>
            </a:r>
            <a:r>
              <a:rPr lang="en-US" sz="2400" dirty="0" smtClean="0"/>
              <a:t>30 minutes weekly </a:t>
            </a:r>
            <a:r>
              <a:rPr lang="en-US" sz="2400" dirty="0" smtClean="0"/>
              <a:t>in class</a:t>
            </a:r>
          </a:p>
          <a:p>
            <a:pPr marL="282575" indent="-225425">
              <a:buFont typeface="Wingdings" panose="05000000000000000000" pitchFamily="2" charset="2"/>
              <a:buChar char="§"/>
            </a:pPr>
            <a:r>
              <a:rPr lang="en-US" sz="2400" dirty="0" smtClean="0"/>
              <a:t>Enrichment – two hours weekly</a:t>
            </a:r>
            <a:endParaRPr lang="en-US" sz="2400" dirty="0" smtClean="0"/>
          </a:p>
          <a:p>
            <a:pPr marL="519113" lvl="2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Technology </a:t>
            </a:r>
          </a:p>
          <a:p>
            <a:pPr marL="519113" lvl="2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Art</a:t>
            </a:r>
          </a:p>
          <a:p>
            <a:pPr marL="519113" lvl="2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Choral Music</a:t>
            </a:r>
          </a:p>
          <a:p>
            <a:pPr marL="519113" lvl="2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Dance/Theater</a:t>
            </a:r>
            <a:endParaRPr lang="en-US" sz="1800" dirty="0" smtClean="0"/>
          </a:p>
          <a:p>
            <a:pPr marL="282575" indent="-225425">
              <a:buFont typeface="Wingdings" panose="05000000000000000000" pitchFamily="2" charset="2"/>
              <a:buChar char="§"/>
            </a:pPr>
            <a:r>
              <a:rPr lang="en-US" sz="2400" dirty="0"/>
              <a:t>Full grade level music program </a:t>
            </a:r>
            <a:r>
              <a:rPr lang="en-US" sz="2400" dirty="0" smtClean="0"/>
              <a:t>in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</a:t>
            </a:r>
            <a:endParaRPr lang="en-US" sz="2400" dirty="0"/>
          </a:p>
          <a:p>
            <a:pPr marL="282575" indent="-225425">
              <a:buFont typeface="Wingdings" panose="05000000000000000000" pitchFamily="2" charset="2"/>
              <a:buChar char="§"/>
            </a:pPr>
            <a:r>
              <a:rPr lang="en-US" sz="2400" dirty="0" smtClean="0"/>
              <a:t>Robotics </a:t>
            </a:r>
          </a:p>
          <a:p>
            <a:pPr marL="519113" lvl="1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Taught throughout </a:t>
            </a:r>
            <a:r>
              <a:rPr lang="en-US" sz="1800" dirty="0" smtClean="0"/>
              <a:t>the year at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grade </a:t>
            </a:r>
          </a:p>
          <a:p>
            <a:pPr marL="519113" lvl="1" indent="-220663">
              <a:buFont typeface="Wingdings" panose="05000000000000000000" pitchFamily="2" charset="2"/>
              <a:buChar char="§"/>
            </a:pPr>
            <a:r>
              <a:rPr lang="en-US" sz="1800" dirty="0" smtClean="0"/>
              <a:t>2-4 </a:t>
            </a:r>
            <a:r>
              <a:rPr lang="en-US" sz="1800" dirty="0" smtClean="0"/>
              <a:t>week </a:t>
            </a:r>
            <a:r>
              <a:rPr lang="en-US" sz="1800" dirty="0" smtClean="0"/>
              <a:t>units </a:t>
            </a:r>
            <a:r>
              <a:rPr lang="en-US" sz="1800" dirty="0" smtClean="0"/>
              <a:t>at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and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857250" lvl="2" indent="-17145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45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GATE </a:t>
            </a:r>
            <a:r>
              <a:rPr lang="en-US" sz="2400" b="1" dirty="0" smtClean="0"/>
              <a:t>Cluster: </a:t>
            </a:r>
            <a:r>
              <a:rPr lang="en-US" sz="1800" i="1" dirty="0" smtClean="0"/>
              <a:t>Diversity </a:t>
            </a:r>
            <a:r>
              <a:rPr lang="en-US" sz="1800" i="1" dirty="0" smtClean="0"/>
              <a:t>Model used in all of the La Jolla Cluster schools</a:t>
            </a:r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 smtClean="0"/>
              <a:t>Each c</a:t>
            </a:r>
            <a:r>
              <a:rPr lang="en-US" sz="1800" dirty="0" smtClean="0"/>
              <a:t>lassroom is comprised of a </a:t>
            </a:r>
            <a:r>
              <a:rPr lang="en-US" sz="1800" dirty="0" smtClean="0"/>
              <a:t>cluster of 25% or more of GATE students </a:t>
            </a:r>
            <a:endParaRPr lang="en-US" sz="1800" dirty="0" smtClean="0"/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 smtClean="0"/>
              <a:t>Taught </a:t>
            </a:r>
            <a:r>
              <a:rPr lang="en-US" sz="1800" dirty="0" smtClean="0"/>
              <a:t>by a GATE certified teacher</a:t>
            </a:r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 smtClean="0"/>
              <a:t>Score needed on the </a:t>
            </a:r>
            <a:r>
              <a:rPr lang="en-US" sz="1800" dirty="0" smtClean="0"/>
              <a:t>matrix: 121</a:t>
            </a:r>
            <a:endParaRPr lang="en-US" sz="1800" dirty="0"/>
          </a:p>
          <a:p>
            <a:pPr marL="0" indent="0">
              <a:buNone/>
            </a:pPr>
            <a:r>
              <a:rPr lang="en-US" sz="2400" b="1" dirty="0"/>
              <a:t>GATE </a:t>
            </a:r>
            <a:r>
              <a:rPr lang="en-US" sz="2400" b="1" dirty="0" smtClean="0"/>
              <a:t>Seminar</a:t>
            </a:r>
            <a:r>
              <a:rPr lang="en-US" sz="2400" dirty="0" smtClean="0"/>
              <a:t> </a:t>
            </a:r>
            <a:endParaRPr lang="en-US" sz="2400" dirty="0"/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 smtClean="0"/>
              <a:t>GATE Seminar </a:t>
            </a:r>
            <a:r>
              <a:rPr lang="en-US" sz="1800" dirty="0" smtClean="0"/>
              <a:t>qualified students, plus students </a:t>
            </a:r>
            <a:r>
              <a:rPr lang="en-US" sz="1800" dirty="0" smtClean="0"/>
              <a:t>who scored at a high level with teacher recommendation</a:t>
            </a:r>
            <a:endParaRPr lang="en-US" sz="1800" dirty="0"/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/>
              <a:t>Taught by a GATE certified </a:t>
            </a:r>
            <a:r>
              <a:rPr lang="en-US" sz="1800" dirty="0" smtClean="0"/>
              <a:t>teacher</a:t>
            </a:r>
          </a:p>
          <a:p>
            <a:pPr marL="339725" lvl="1" indent="-207963">
              <a:buFont typeface="Wingdings" panose="05000000000000000000" pitchFamily="2" charset="2"/>
              <a:buChar char="§"/>
            </a:pPr>
            <a:r>
              <a:rPr lang="en-US" sz="1800" dirty="0" smtClean="0"/>
              <a:t>Score needed on the </a:t>
            </a:r>
            <a:r>
              <a:rPr lang="en-US" sz="1800" dirty="0" smtClean="0"/>
              <a:t>matrix:135</a:t>
            </a:r>
            <a:endParaRPr lang="en-US" sz="1800" dirty="0"/>
          </a:p>
          <a:p>
            <a:pPr marL="128016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48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810000"/>
          </a:xfrm>
        </p:spPr>
        <p:txBody>
          <a:bodyPr>
            <a:noAutofit/>
          </a:bodyPr>
          <a:lstStyle/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Make up of </a:t>
            </a:r>
            <a:r>
              <a:rPr lang="en-US" dirty="0" smtClean="0"/>
              <a:t>classroom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GATE Credentialed teacher</a:t>
            </a:r>
            <a:endParaRPr lang="en-US" dirty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Accelerated program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Increased rigor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Increased complexity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GATE strategies employed, e.g. Socratic Seminar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Time in the curriculum for extensions, field trips, speakers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Additional materials and resources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Project-based learning, enrichment activities – school and home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Social/emotional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400" dirty="0" smtClean="0"/>
              <a:t>All families must submit “Intent to Enroll” forms ASAP so we can configure classes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400" dirty="0" smtClean="0"/>
              <a:t>TPES and BRE families must also submit an enrollment packet &amp; sign the enrollment packet form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400" dirty="0" smtClean="0"/>
              <a:t>Seminar Siblings</a:t>
            </a:r>
          </a:p>
          <a:p>
            <a:pPr marL="400749" lvl="1" indent="-227013">
              <a:buFont typeface="Wingdings" panose="05000000000000000000" pitchFamily="2" charset="2"/>
              <a:buChar char="§"/>
            </a:pPr>
            <a:r>
              <a:rPr lang="en-US" sz="1800" dirty="0" smtClean="0"/>
              <a:t>Priority </a:t>
            </a:r>
            <a:r>
              <a:rPr lang="en-US" sz="1800" dirty="0"/>
              <a:t>placement with Enrollment Options – our District and school want to keep families together</a:t>
            </a:r>
          </a:p>
          <a:p>
            <a:pPr marL="400749" lvl="1" indent="-227013">
              <a:buFont typeface="Wingdings" panose="05000000000000000000" pitchFamily="2" charset="2"/>
              <a:buChar char="§"/>
            </a:pPr>
            <a:r>
              <a:rPr lang="en-US" sz="1800" dirty="0" smtClean="0"/>
              <a:t>Can </a:t>
            </a:r>
            <a:r>
              <a:rPr lang="en-US" sz="1800" dirty="0"/>
              <a:t>only enroll if space is available</a:t>
            </a:r>
          </a:p>
          <a:p>
            <a:pPr marL="400749" lvl="1" indent="-227013">
              <a:buFont typeface="Wingdings" panose="05000000000000000000" pitchFamily="2" charset="2"/>
              <a:buChar char="§"/>
            </a:pPr>
            <a:r>
              <a:rPr lang="en-US" sz="1800" dirty="0"/>
              <a:t>Often can’t notify until just before school starts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27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13510</TotalTime>
  <Words>450</Words>
  <Application>Microsoft Office PowerPoint</Application>
  <PresentationFormat>On-screen Show (4:3)</PresentationFormat>
  <Paragraphs>97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Integral</vt:lpstr>
      <vt:lpstr>GATE Informational Meeting April 12, 2019</vt:lpstr>
      <vt:lpstr>LJES Characteristics</vt:lpstr>
      <vt:lpstr>Opportunities for Parent Involvement</vt:lpstr>
      <vt:lpstr>LJES Curriculum</vt:lpstr>
      <vt:lpstr>Site Enrichment Classes</vt:lpstr>
      <vt:lpstr>GATE Programs</vt:lpstr>
      <vt:lpstr>GATE Seminar</vt:lpstr>
      <vt:lpstr>Enrollment information</vt:lpstr>
      <vt:lpstr>Questions?</vt:lpstr>
    </vt:vector>
  </TitlesOfParts>
  <Company>San Diego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 Informational Meeting 2015</dc:title>
  <dc:creator>Tripi Donna</dc:creator>
  <cp:lastModifiedBy>Hasselbrink Stephanie</cp:lastModifiedBy>
  <cp:revision>29</cp:revision>
  <dcterms:created xsi:type="dcterms:W3CDTF">2015-02-24T22:28:59Z</dcterms:created>
  <dcterms:modified xsi:type="dcterms:W3CDTF">2019-04-13T15:29:45Z</dcterms:modified>
</cp:coreProperties>
</file>